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d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5;p80" descr=""/>
          <p:cNvPicPr/>
          <p:nvPr/>
        </p:nvPicPr>
        <p:blipFill>
          <a:blip r:embed="rId2"/>
          <a:srcRect l="22424" t="36549" r="25455" b="36701"/>
          <a:stretch/>
        </p:blipFill>
        <p:spPr>
          <a:xfrm>
            <a:off x="10002960" y="6365160"/>
            <a:ext cx="1336320" cy="385200"/>
          </a:xfrm>
          <a:prstGeom prst="rect">
            <a:avLst/>
          </a:prstGeom>
          <a:ln>
            <a:noFill/>
          </a:ln>
        </p:spPr>
      </p:pic>
      <p:pic>
        <p:nvPicPr>
          <p:cNvPr id="1" name="Google Shape;17;p81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600480" y="378720"/>
            <a:ext cx="5282640" cy="1671120"/>
          </a:xfrm>
          <a:prstGeom prst="rect">
            <a:avLst/>
          </a:prstGeom>
          <a:solidFill>
            <a:srgbClr val="003a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24;p81" descr=""/>
          <p:cNvPicPr/>
          <p:nvPr/>
        </p:nvPicPr>
        <p:blipFill>
          <a:blip r:embed="rId4"/>
          <a:srcRect l="24240" t="32277" r="19264" b="34791"/>
          <a:stretch/>
        </p:blipFill>
        <p:spPr>
          <a:xfrm>
            <a:off x="415800" y="4669920"/>
            <a:ext cx="4291200" cy="1406880"/>
          </a:xfrm>
          <a:prstGeom prst="rect">
            <a:avLst/>
          </a:prstGeom>
          <a:ln>
            <a:noFill/>
          </a:ln>
        </p:spPr>
      </p:pic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d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15;p80" descr=""/>
          <p:cNvPicPr/>
          <p:nvPr/>
        </p:nvPicPr>
        <p:blipFill>
          <a:blip r:embed="rId2"/>
          <a:srcRect l="22424" t="36549" r="25455" b="36701"/>
          <a:stretch/>
        </p:blipFill>
        <p:spPr>
          <a:xfrm>
            <a:off x="10002960" y="6365160"/>
            <a:ext cx="1336320" cy="385200"/>
          </a:xfrm>
          <a:prstGeom prst="rect">
            <a:avLst/>
          </a:prstGeom>
          <a:ln>
            <a:noFill/>
          </a:ln>
        </p:spPr>
      </p:pic>
      <p:pic>
        <p:nvPicPr>
          <p:cNvPr id="43" name="Google Shape;26;p86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3389760" y="2336760"/>
            <a:ext cx="5578200" cy="1643400"/>
          </a:xfrm>
          <a:prstGeom prst="rect">
            <a:avLst/>
          </a:prstGeom>
          <a:solidFill>
            <a:schemeClr val="lt1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Google Shape;33;p86" descr=""/>
          <p:cNvPicPr/>
          <p:nvPr/>
        </p:nvPicPr>
        <p:blipFill>
          <a:blip r:embed="rId4"/>
          <a:srcRect l="22424" t="36549" r="25455" b="36701"/>
          <a:stretch/>
        </p:blipFill>
        <p:spPr>
          <a:xfrm>
            <a:off x="10002960" y="6365160"/>
            <a:ext cx="1336320" cy="385200"/>
          </a:xfrm>
          <a:prstGeom prst="rect">
            <a:avLst/>
          </a:prstGeom>
          <a:ln>
            <a:noFill/>
          </a:ln>
        </p:spPr>
      </p:pic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d8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5;p80" descr=""/>
          <p:cNvPicPr/>
          <p:nvPr/>
        </p:nvPicPr>
        <p:blipFill>
          <a:blip r:embed="rId2"/>
          <a:srcRect l="22424" t="36549" r="25455" b="36701"/>
          <a:stretch/>
        </p:blipFill>
        <p:spPr>
          <a:xfrm>
            <a:off x="10002960" y="6365160"/>
            <a:ext cx="1336320" cy="38520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9858240" y="6181560"/>
            <a:ext cx="1789920" cy="675720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Google Shape;46;p94" descr=""/>
          <p:cNvPicPr/>
          <p:nvPr/>
        </p:nvPicPr>
        <p:blipFill>
          <a:blip r:embed="rId3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analyticsbw.org/" TargetMode="External"/><Relationship Id="rId2" Type="http://schemas.openxmlformats.org/officeDocument/2006/relationships/hyperlink" Target="https://www.linkedin.com/company/analytics-for-a-better-world/" TargetMode="External"/><Relationship Id="rId3" Type="http://schemas.openxmlformats.org/officeDocument/2006/relationships/hyperlink" Target="mailto:academy@analyticsbetterworld.org" TargetMode="External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286920" y="170280"/>
            <a:ext cx="5124240" cy="14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IN" sz="3200" spc="-1" strike="noStrike">
                <a:solidFill>
                  <a:srgbClr val="ffffff"/>
                </a:solidFill>
                <a:latin typeface="Arial"/>
                <a:ea typeface="Arial"/>
              </a:rPr>
              <a:t>Data Science Practitioner</a:t>
            </a:r>
            <a:br/>
            <a:r>
              <a:rPr b="1" lang="en-IN" sz="3200" spc="-1" strike="noStrike">
                <a:solidFill>
                  <a:srgbClr val="ffffff"/>
                </a:solidFill>
                <a:latin typeface="Arial"/>
                <a:ea typeface="Arial"/>
              </a:rPr>
              <a:t>Fellowship</a:t>
            </a:r>
            <a:r>
              <a:rPr b="0" lang="en-IN" sz="3200" spc="-1" strike="noStrike">
                <a:solidFill>
                  <a:srgbClr val="ffffff"/>
                </a:solidFill>
                <a:latin typeface="Arial"/>
                <a:ea typeface="Arial"/>
              </a:rPr>
              <a:t> </a:t>
            </a:r>
            <a:br/>
            <a:r>
              <a:rPr b="1" lang="en-IN" sz="2200" spc="-1" strike="noStrike">
                <a:solidFill>
                  <a:srgbClr val="ffffff"/>
                </a:solidFill>
                <a:latin typeface="Arial"/>
                <a:ea typeface="Arial"/>
              </a:rPr>
              <a:t>Cohort 2022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126" name="Afbeelding 2" descr=""/>
          <p:cNvPicPr/>
          <p:nvPr/>
        </p:nvPicPr>
        <p:blipFill>
          <a:blip r:embed="rId1"/>
          <a:stretch/>
        </p:blipFill>
        <p:spPr>
          <a:xfrm>
            <a:off x="7571880" y="0"/>
            <a:ext cx="4563360" cy="68572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850680" y="1946160"/>
            <a:ext cx="6539040" cy="32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Arial"/>
              </a:rPr>
              <a:t>Final Project Presentation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Arial"/>
                <a:ea typeface="Arial"/>
              </a:rPr>
              <a:t>Facility mapping for evidence-based planning of district's health programmes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Arial"/>
              </a:rPr>
              <a:t>Pratyush Sharma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Arial"/>
              </a:rPr>
              <a:t>Transform Rural India Foundation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Arial"/>
              </a:rPr>
              <a:t>Parvathy Krishnan K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Arial"/>
              </a:rPr>
              <a:t>6th December 2022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21760" y="50256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b01a"/>
                </a:solidFill>
                <a:latin typeface="Arial"/>
                <a:ea typeface="Arial"/>
              </a:rPr>
              <a:t>Business Case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125360" y="1829520"/>
            <a:ext cx="8220960" cy="3297240"/>
          </a:xfrm>
          <a:prstGeom prst="rect">
            <a:avLst/>
          </a:prstGeom>
          <a:solidFill>
            <a:schemeClr val="lt1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3"/>
          <p:cNvSpPr/>
          <p:nvPr/>
        </p:nvSpPr>
        <p:spPr>
          <a:xfrm>
            <a:off x="1125360" y="1829520"/>
            <a:ext cx="8220960" cy="14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Objectives: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Visualizing distribution of healthcare facilities in the district</a:t>
            </a:r>
            <a:endParaRPr b="0" lang="en-IN" sz="1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Mapping the population catchment area</a:t>
            </a:r>
            <a:endParaRPr b="0" lang="en-IN" sz="1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  <a:ea typeface="Microsoft YaHei"/>
              </a:rPr>
              <a:t>Analysing the accessible facilities to the population and identifying key junctures for effective service delivery of healthcare programs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21760" y="50256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b01a"/>
                </a:solidFill>
                <a:latin typeface="Arial"/>
                <a:ea typeface="Arial"/>
              </a:rPr>
              <a:t>Methods or Tools Used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125360" y="1717560"/>
            <a:ext cx="8220960" cy="1666440"/>
          </a:xfrm>
          <a:prstGeom prst="rect">
            <a:avLst/>
          </a:prstGeom>
          <a:solidFill>
            <a:schemeClr val="lt1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1154880" y="1728000"/>
            <a:ext cx="819144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Tools - Jupyter Notebook (IDE)</a:t>
            </a:r>
            <a:endParaRPr b="0" lang="en-IN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Data Layers - </a:t>
            </a:r>
            <a:endParaRPr b="0" lang="en-IN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GADM (Database of Global Administrative Areas)</a:t>
            </a:r>
            <a:endParaRPr b="0" lang="en-IN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MapBox API</a:t>
            </a:r>
            <a:endParaRPr b="0" lang="en-IN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600" spc="-1" strike="noStrike">
                <a:latin typeface="Arial"/>
              </a:rPr>
              <a:t>WorldPop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566320" y="3456000"/>
            <a:ext cx="3721680" cy="33400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334880" y="3472200"/>
            <a:ext cx="2409120" cy="322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"/>
          <p:cNvGrpSpPr/>
          <p:nvPr/>
        </p:nvGrpSpPr>
        <p:grpSpPr>
          <a:xfrm>
            <a:off x="504000" y="288000"/>
            <a:ext cx="2951640" cy="3441960"/>
            <a:chOff x="504000" y="288000"/>
            <a:chExt cx="2951640" cy="3441960"/>
          </a:xfrm>
        </p:grpSpPr>
        <p:pic>
          <p:nvPicPr>
            <p:cNvPr id="137" name="" descr=""/>
            <p:cNvPicPr/>
            <p:nvPr/>
          </p:nvPicPr>
          <p:blipFill>
            <a:blip r:embed="rId1"/>
            <a:stretch/>
          </p:blipFill>
          <p:spPr>
            <a:xfrm>
              <a:off x="504000" y="288000"/>
              <a:ext cx="2951640" cy="2920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8" name="CustomShape 2"/>
            <p:cNvSpPr/>
            <p:nvPr/>
          </p:nvSpPr>
          <p:spPr>
            <a:xfrm>
              <a:off x="504000" y="3128040"/>
              <a:ext cx="2951640" cy="60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just">
                <a:lnSpc>
                  <a:spcPct val="100000"/>
                </a:lnSpc>
              </a:pPr>
              <a:r>
                <a:rPr b="0" lang="en-IN" sz="1200" spc="-1" strike="noStrike">
                  <a:latin typeface="Arial"/>
                </a:rPr>
                <a:t>Graphic representing access to a healthcare facility within 5, 10 , 50 and 100 km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39" name="Group 3"/>
          <p:cNvGrpSpPr/>
          <p:nvPr/>
        </p:nvGrpSpPr>
        <p:grpSpPr>
          <a:xfrm>
            <a:off x="6120000" y="288000"/>
            <a:ext cx="2519640" cy="3349080"/>
            <a:chOff x="6120000" y="288000"/>
            <a:chExt cx="2519640" cy="3349080"/>
          </a:xfrm>
        </p:grpSpPr>
        <p:pic>
          <p:nvPicPr>
            <p:cNvPr id="140" name="" descr=""/>
            <p:cNvPicPr/>
            <p:nvPr/>
          </p:nvPicPr>
          <p:blipFill>
            <a:blip r:embed="rId2"/>
            <a:stretch/>
          </p:blipFill>
          <p:spPr>
            <a:xfrm>
              <a:off x="6373080" y="288000"/>
              <a:ext cx="2055600" cy="2805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1" name="CustomShape 4"/>
            <p:cNvSpPr/>
            <p:nvPr/>
          </p:nvSpPr>
          <p:spPr>
            <a:xfrm>
              <a:off x="6120000" y="3139200"/>
              <a:ext cx="2519640" cy="497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just">
                <a:lnSpc>
                  <a:spcPct val="100000"/>
                </a:lnSpc>
              </a:pPr>
              <a:r>
                <a:rPr b="0" lang="en-IN" sz="1200" spc="-1" strike="noStrike">
                  <a:latin typeface="Arial"/>
                </a:rPr>
                <a:t>With and without access population at 25 km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42" name="Group 5"/>
          <p:cNvGrpSpPr/>
          <p:nvPr/>
        </p:nvGrpSpPr>
        <p:grpSpPr>
          <a:xfrm>
            <a:off x="3600000" y="288000"/>
            <a:ext cx="2591640" cy="3455640"/>
            <a:chOff x="3600000" y="288000"/>
            <a:chExt cx="2591640" cy="3455640"/>
          </a:xfrm>
        </p:grpSpPr>
        <p:pic>
          <p:nvPicPr>
            <p:cNvPr id="143" name="" descr=""/>
            <p:cNvPicPr/>
            <p:nvPr/>
          </p:nvPicPr>
          <p:blipFill>
            <a:blip r:embed="rId3"/>
            <a:stretch/>
          </p:blipFill>
          <p:spPr>
            <a:xfrm>
              <a:off x="3669120" y="288000"/>
              <a:ext cx="2450520" cy="28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4" name="CustomShape 6"/>
            <p:cNvSpPr/>
            <p:nvPr/>
          </p:nvSpPr>
          <p:spPr>
            <a:xfrm>
              <a:off x="3600000" y="3141720"/>
              <a:ext cx="2591640" cy="60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just">
                <a:lnSpc>
                  <a:spcPct val="100000"/>
                </a:lnSpc>
              </a:pPr>
              <a:r>
                <a:rPr b="0" lang="en-IN" sz="1200" spc="-1" strike="noStrike">
                  <a:latin typeface="Arial"/>
                </a:rPr>
                <a:t>With and without access population at 10 km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45" name="Group 7"/>
          <p:cNvGrpSpPr/>
          <p:nvPr/>
        </p:nvGrpSpPr>
        <p:grpSpPr>
          <a:xfrm>
            <a:off x="3600000" y="288000"/>
            <a:ext cx="2591640" cy="3455640"/>
            <a:chOff x="3600000" y="288000"/>
            <a:chExt cx="2591640" cy="3455640"/>
          </a:xfrm>
        </p:grpSpPr>
        <p:pic>
          <p:nvPicPr>
            <p:cNvPr id="146" name="" descr=""/>
            <p:cNvPicPr/>
            <p:nvPr/>
          </p:nvPicPr>
          <p:blipFill>
            <a:blip r:embed="rId4"/>
            <a:stretch/>
          </p:blipFill>
          <p:spPr>
            <a:xfrm>
              <a:off x="3669120" y="288000"/>
              <a:ext cx="2450520" cy="281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8"/>
            <p:cNvSpPr/>
            <p:nvPr/>
          </p:nvSpPr>
          <p:spPr>
            <a:xfrm>
              <a:off x="3600000" y="3141720"/>
              <a:ext cx="2591640" cy="60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just">
                <a:lnSpc>
                  <a:spcPct val="100000"/>
                </a:lnSpc>
              </a:pPr>
              <a:r>
                <a:rPr b="0" lang="en-IN" sz="1200" spc="-1" strike="noStrike">
                  <a:latin typeface="Arial"/>
                </a:rPr>
                <a:t>With and without access population at 10 km</a:t>
              </a:r>
              <a:endParaRPr b="0" lang="en-IN" sz="1200" spc="-1" strike="noStrike">
                <a:latin typeface="Arial"/>
              </a:endParaRPr>
            </a:p>
          </p:txBody>
        </p:sp>
      </p:grpSp>
      <p:grpSp>
        <p:nvGrpSpPr>
          <p:cNvPr id="148" name="Group 9"/>
          <p:cNvGrpSpPr/>
          <p:nvPr/>
        </p:nvGrpSpPr>
        <p:grpSpPr>
          <a:xfrm>
            <a:off x="8640000" y="288360"/>
            <a:ext cx="2375640" cy="3239280"/>
            <a:chOff x="8640000" y="288360"/>
            <a:chExt cx="2375640" cy="3239280"/>
          </a:xfrm>
        </p:grpSpPr>
        <p:pic>
          <p:nvPicPr>
            <p:cNvPr id="149" name="" descr=""/>
            <p:cNvPicPr/>
            <p:nvPr/>
          </p:nvPicPr>
          <p:blipFill>
            <a:blip r:embed="rId5"/>
            <a:stretch/>
          </p:blipFill>
          <p:spPr>
            <a:xfrm>
              <a:off x="8712000" y="288360"/>
              <a:ext cx="2242080" cy="2807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0" name="CustomShape 10"/>
            <p:cNvSpPr/>
            <p:nvPr/>
          </p:nvSpPr>
          <p:spPr>
            <a:xfrm>
              <a:off x="8640000" y="3096360"/>
              <a:ext cx="2375640" cy="4312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just">
                <a:lnSpc>
                  <a:spcPct val="100000"/>
                </a:lnSpc>
              </a:pPr>
              <a:r>
                <a:rPr b="0" lang="en-IN" sz="1200" spc="-1" strike="noStrike">
                  <a:latin typeface="Arial"/>
                </a:rPr>
                <a:t>With and without access population at 50 km</a:t>
              </a:r>
              <a:endParaRPr b="0" lang="en-IN" sz="1200" spc="-1" strike="noStrike">
                <a:latin typeface="Arial"/>
              </a:endParaRPr>
            </a:p>
          </p:txBody>
        </p:sp>
      </p:grpSp>
      <p:graphicFrame>
        <p:nvGraphicFramePr>
          <p:cNvPr id="151" name="Table 11"/>
          <p:cNvGraphicFramePr/>
          <p:nvPr/>
        </p:nvGraphicFramePr>
        <p:xfrm>
          <a:off x="2392560" y="3689280"/>
          <a:ext cx="7407000" cy="2125440"/>
        </p:xfrm>
        <a:graphic>
          <a:graphicData uri="http://schemas.openxmlformats.org/drawingml/2006/table">
            <a:tbl>
              <a:tblPr/>
              <a:tblGrid>
                <a:gridCol w="750600"/>
                <a:gridCol w="3237120"/>
                <a:gridCol w="3419640"/>
              </a:tblGrid>
              <a:tr h="6037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latin typeface="Arial"/>
                        </a:rPr>
                        <a:t>SN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latin typeface="Arial"/>
                        </a:rPr>
                        <a:t>Distance from nearest healthcare facility (in km)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latin typeface="Arial"/>
                        </a:rPr>
                        <a:t>Percentage of population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12%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20%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25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50%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50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81%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latin typeface="Arial"/>
                        </a:rPr>
                        <a:t>100%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f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121760" y="50256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b01a"/>
                </a:solidFill>
                <a:latin typeface="Arial"/>
                <a:ea typeface="Arial"/>
              </a:rPr>
              <a:t>Most Significant Change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125360" y="1773360"/>
            <a:ext cx="8220960" cy="3297240"/>
          </a:xfrm>
          <a:prstGeom prst="rect">
            <a:avLst/>
          </a:prstGeom>
          <a:solidFill>
            <a:schemeClr val="lt1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125720" y="1829880"/>
            <a:ext cx="822096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The results of the project will be help the administration in the following areas;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Identifying the key junctures for - </a:t>
            </a:r>
            <a:endParaRPr b="0" lang="en-IN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Organizing healthcare camps </a:t>
            </a:r>
            <a:endParaRPr b="0" lang="en-IN" sz="1800" spc="-1" strike="noStrike"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Initiation of the IEC activities</a:t>
            </a:r>
            <a:endParaRPr b="0" lang="en-IN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Identifying new infrastructure demanding areas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121760" y="50256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b01a"/>
                </a:solidFill>
                <a:latin typeface="Arial"/>
                <a:ea typeface="Arial"/>
              </a:rPr>
              <a:t>Key Learnings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158840" y="1717560"/>
            <a:ext cx="8220960" cy="3297240"/>
          </a:xfrm>
          <a:prstGeom prst="rect">
            <a:avLst/>
          </a:prstGeom>
          <a:solidFill>
            <a:schemeClr val="lt1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1158840" y="1717560"/>
            <a:ext cx="8220960" cy="29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Version control systems</a:t>
            </a:r>
            <a:endParaRPr b="0" lang="en-IN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EDA and data visualization tools</a:t>
            </a:r>
            <a:endParaRPr b="0" lang="en-IN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Choosing the right data visualizations to enhance understanding and effective decision making</a:t>
            </a:r>
            <a:endParaRPr b="0" lang="en-IN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Stakeholder engagement: Getting stakeholders on board with your project </a:t>
            </a:r>
            <a:endParaRPr b="0" lang="en-IN" sz="18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Interesting applications of Geo-spatial data analysis</a:t>
            </a:r>
            <a:endParaRPr b="0" lang="en-IN" sz="1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Pedestrian fatality data analysis</a:t>
            </a:r>
            <a:endParaRPr b="0" lang="en-IN" sz="1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Environment: Water body monitoring, tracking forest cover</a:t>
            </a:r>
            <a:endParaRPr b="0" lang="en-IN" sz="1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Agriculture: Farm boundary detection, crop pattern monitoring</a:t>
            </a:r>
            <a:endParaRPr b="0" lang="en-IN" sz="1800" spc="-1" strike="noStrike">
              <a:latin typeface="Arial"/>
            </a:endParaRPr>
          </a:p>
          <a:p>
            <a:pPr lvl="1" marL="432000" indent="-21564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Industry/Government: Land use classification, Asset tracking and management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6381720" y="4737960"/>
            <a:ext cx="8445240" cy="22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505050"/>
                </a:solidFill>
                <a:latin typeface="Arial"/>
                <a:ea typeface="Arial"/>
              </a:rPr>
              <a:t>Thank you for your attention!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en-IN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https://analyticsbw.org/</a:t>
            </a:r>
            <a:r>
              <a:rPr b="0" lang="en-IN" sz="2800" spc="-1" strike="noStrike">
                <a:solidFill>
                  <a:srgbClr val="505050"/>
                </a:solidFill>
                <a:latin typeface="Arial"/>
                <a:ea typeface="Arial"/>
              </a:rPr>
              <a:t> 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en-IN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https://www.linkedin.com/company/analytics-for-a-better-world/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en-IN" sz="2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academy@analyticsbetterworld.org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br/>
            <a:endParaRPr b="0" lang="en-IN" sz="2800" spc="-1" strike="noStrike">
              <a:latin typeface="Arial"/>
            </a:endParaRPr>
          </a:p>
        </p:txBody>
      </p:sp>
      <p:pic>
        <p:nvPicPr>
          <p:cNvPr id="159" name="Afbeelding 1" descr=""/>
          <p:cNvPicPr/>
          <p:nvPr/>
        </p:nvPicPr>
        <p:blipFill>
          <a:blip r:embed="rId4"/>
          <a:stretch/>
        </p:blipFill>
        <p:spPr>
          <a:xfrm>
            <a:off x="-33480" y="-3462480"/>
            <a:ext cx="12224520" cy="554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2884</TotalTime>
  <Application>LibreOffice/6.0.5.2$Windows_X86_64 LibreOffice_project/54c8cbb85f300ac59db32fe8a675ff7683cd5a16</Application>
  <Words>156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2021-12-21T13:22:48Z</dcterms:created>
  <dc:creator>Robert Monné</dc:creator>
  <dc:description/>
  <dc:language>en-IN</dc:language>
  <cp:lastModifiedBy/>
  <dcterms:modified xsi:type="dcterms:W3CDTF">2022-12-05T23:47:36Z</dcterms:modified>
  <cp:revision>47</cp:revision>
  <dc:subject/>
  <dc:title>Data Science Practitioner Fellowship Cohort 2022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0x010100C2AA382F64E5FD478820C3C6BF096672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ediaServiceImageTags">
    <vt:lpwstr/>
  </property>
  <property fmtid="{D5CDD505-2E9C-101B-9397-08002B2CF9AE}" pid="9" name="Notes">
    <vt:i4>6</vt:i4>
  </property>
  <property fmtid="{D5CDD505-2E9C-101B-9397-08002B2CF9AE}" pid="10" name="PresentationFormat">
    <vt:lpwstr>Breedbeeld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</vt:i4>
  </property>
</Properties>
</file>